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7" r:id="rId4"/>
    <p:sldId id="263" r:id="rId5"/>
    <p:sldId id="264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35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5647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42805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00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4993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192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630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5993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9759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7586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9706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1BE06C-63FD-4DD4-A7B7-F74F3B1FE912}" type="datetimeFigureOut">
              <a:rPr lang="ru-RU" smtClean="0"/>
              <a:t>17.04.2025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31452-C9FF-4D77-9623-F4A67607F3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6137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*tabikhan@bionet.nsc.r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09700" y="665163"/>
            <a:ext cx="9144000" cy="93503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1650"/>
              </a:spcAft>
            </a:pPr>
            <a:r>
              <a:rPr lang="ru-RU" sz="2400" b="1" dirty="0">
                <a:solidFill>
                  <a:srgbClr val="3939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Полиморфизм гена </a:t>
            </a:r>
            <a:r>
              <a:rPr lang="ru-RU" sz="2400" b="1" i="1" dirty="0">
                <a:solidFill>
                  <a:srgbClr val="3939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CETP </a:t>
            </a:r>
            <a:r>
              <a:rPr lang="ru-RU" sz="2400" b="1" dirty="0">
                <a:solidFill>
                  <a:srgbClr val="3939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сибирских популяциях</a:t>
            </a:r>
            <a:r>
              <a:rPr lang="ru-RU" sz="2400" b="1" dirty="0" smtClean="0">
                <a:solidFill>
                  <a:srgbClr val="39394B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9407" y="2181452"/>
            <a:ext cx="10564585" cy="3353934"/>
          </a:xfrm>
        </p:spPr>
        <p:txBody>
          <a:bodyPr>
            <a:normAutofit fontScale="62500" lnSpcReduction="20000"/>
          </a:bodyPr>
          <a:lstStyle/>
          <a:p>
            <a:endParaRPr lang="en-US" sz="2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9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Табиханова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Л.Э.,</a:t>
            </a:r>
            <a:r>
              <a:rPr lang="ru-RU" sz="29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1*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Чуркина Т.В.</a:t>
            </a:r>
            <a:r>
              <a:rPr lang="ru-RU" sz="29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Воронина </a:t>
            </a:r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Е.Н.</a:t>
            </a:r>
            <a:r>
              <a:rPr lang="ru-RU" sz="29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n-US" sz="2900" b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900" b="1" baseline="30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9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исследовательский центр Институт цитологии и генетики Сибирского отделения Российской академии наук, Новосибирск,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Россия</a:t>
            </a: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9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химической биологии и фундаментальной медицины Сибирского отделения Российской академии наук, Новосибирск, 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Россия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*</a:t>
            </a:r>
            <a:r>
              <a:rPr lang="en-US" sz="29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tabikhan@bionet.nsc.ru</a:t>
            </a:r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9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Работа выполнена 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рамках государственного задания </a:t>
            </a:r>
            <a:r>
              <a:rPr lang="ru-RU" sz="2900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ИЦиГ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 РАН </a:t>
            </a:r>
            <a:r>
              <a:rPr lang="en-US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FWNR</a:t>
            </a:r>
            <a:r>
              <a:rPr lang="ru-RU" sz="29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-2022-0021.</a:t>
            </a:r>
            <a:endParaRPr lang="ru-RU" sz="29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ru-RU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663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2757" y="530114"/>
            <a:ext cx="100257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spcAft>
                <a:spcPts val="800"/>
              </a:spcAft>
            </a:pP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Изучение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особенностей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генетической структуры популяций человека в 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геногеографическом и медико-биологическом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аспектах</a:t>
            </a:r>
            <a:r>
              <a:rPr lang="ru-RU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является </a:t>
            </a:r>
            <a:r>
              <a:rPr lang="ru-RU" sz="20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актуальным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направлением исследований. </a:t>
            </a:r>
          </a:p>
          <a:p>
            <a:pPr indent="450215" algn="just">
              <a:spcAft>
                <a:spcPts val="800"/>
              </a:spcAft>
            </a:pPr>
            <a:r>
              <a:rPr lang="ru-RU" sz="2000" b="1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Цель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– в сибирских популяциях выявить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этнические особенности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распределения частоты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аллеля</a:t>
            </a:r>
            <a:r>
              <a:rPr lang="ru-RU" sz="2000" i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CETP 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1264</a:t>
            </a:r>
            <a:r>
              <a:rPr lang="en-US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2000" i="1" dirty="0"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</a:rPr>
              <a:t>ассоциированного с благоприятными липидными показателями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крови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20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450215" algn="just"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собран во время экспедиций в 2000-2019 гг. у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здоровых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добровольцев. Были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сформированы выборки населения Сибири: якутов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Нюрбинского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Усть-Алданского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улусов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Республики Саха (Якутия), долган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нганасан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Таймырского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Долгано-Ненецкого района Красноярского края, тувинцев г. Кызыл Республики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Тыва, казахов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Кош-</a:t>
            </a:r>
            <a:r>
              <a:rPr lang="ru-RU" sz="20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Агачского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района Республики Алтай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русских </a:t>
            </a:r>
            <a:r>
              <a:rPr lang="ru-RU" sz="2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Восточной Сибири. Выделение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ДНК производили методом фенол-хлороформной экстракции.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Генотипирование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CETP (G1264A, rs5882)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осуществляли в режиме реального времени, статистическая обработка результатов проводилась по стандартным методикам.</a:t>
            </a:r>
          </a:p>
          <a:p>
            <a:pPr indent="450215" algn="just">
              <a:spcAft>
                <a:spcPts val="800"/>
              </a:spcAft>
            </a:pPr>
            <a:r>
              <a:rPr lang="ru-RU" sz="2000" b="1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Результаты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исследования приведены в таблице 1. Сравнение частоты </a:t>
            </a:r>
            <a:r>
              <a:rPr lang="ru-RU" sz="2000" dirty="0" err="1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аллеля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1264</a:t>
            </a:r>
            <a:r>
              <a:rPr lang="en-US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</a:t>
            </a:r>
            <a:r>
              <a:rPr lang="ru-RU" sz="2000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некоторых сибирских и мировых популяциях показано в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таблице 2. При значении </a:t>
            </a:r>
            <a:r>
              <a:rPr lang="en-US" sz="20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</a:t>
            </a:r>
            <a:r>
              <a:rPr 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value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&lt;0,05 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различия между выборками считались статистически </a:t>
            </a:r>
            <a:r>
              <a:rPr lang="ru-RU" sz="20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значимыми.</a:t>
            </a:r>
            <a:endParaRPr lang="ru-RU" sz="20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91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4529" y="293914"/>
            <a:ext cx="10515600" cy="1031649"/>
          </a:xfrm>
        </p:spPr>
        <p:txBody>
          <a:bodyPr>
            <a:normAutofit fontScale="90000"/>
          </a:bodyPr>
          <a:lstStyle/>
          <a:p>
            <a:pPr marL="226695" indent="-226695" algn="just">
              <a:spcAft>
                <a:spcPts val="0"/>
              </a:spcAft>
            </a:pPr>
            <a:r>
              <a:rPr 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2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Таблица 1. Распределение генотипов 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CETP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(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1264</a:t>
            </a:r>
            <a:r>
              <a:rPr lang="en-US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400" i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rs</a:t>
            </a:r>
            <a:r>
              <a:rPr lang="ru-RU" sz="2400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5882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) в сибирских выборках</a:t>
            </a: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/>
            </a:r>
            <a:b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2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2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2932557"/>
              </p:ext>
            </p:extLst>
          </p:nvPr>
        </p:nvGraphicFramePr>
        <p:xfrm>
          <a:off x="620485" y="1567542"/>
          <a:ext cx="10749646" cy="3899264"/>
        </p:xfrm>
        <a:graphic>
          <a:graphicData uri="http://schemas.openxmlformats.org/drawingml/2006/table">
            <a:tbl>
              <a:tblPr firstRow="1" firstCol="1" bandRow="1"/>
              <a:tblGrid>
                <a:gridCol w="1658691"/>
                <a:gridCol w="917905"/>
                <a:gridCol w="1291334"/>
                <a:gridCol w="1291334"/>
                <a:gridCol w="1291334"/>
                <a:gridCol w="1291334"/>
                <a:gridCol w="1204664"/>
                <a:gridCol w="803178"/>
                <a:gridCol w="999872"/>
              </a:tblGrid>
              <a:tr h="117565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Генотип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Якуты </a:t>
                      </a:r>
                      <a:r>
                        <a:rPr lang="ru-RU" sz="16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Нюрбинский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улус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Якуты Усть-Алданский улус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Долганы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Нганасаны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Тувинцы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Казахи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Русские Сибири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478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Распределение генотипов, </a:t>
                      </a:r>
                      <a:endParaRPr lang="ru-RU" sz="160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A/A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56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84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63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 (40,6)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87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73 (46,8)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75</a:t>
                      </a:r>
                      <a:r>
                        <a:rPr lang="en-US" sz="16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58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A/G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76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54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81 (47,6)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143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46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r>
                        <a:rPr lang="en-US" sz="16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68 (43,6)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69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i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G/G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(11,8)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78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(9,6)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ru-RU" sz="16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человек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340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 (H-W)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0,065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0,770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0,205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0,608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0,483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0,884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0,887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03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489858"/>
            <a:ext cx="11430000" cy="832756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Частота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аллеля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CETP</a:t>
            </a:r>
            <a:r>
              <a:rPr lang="ru-RU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1264</a:t>
            </a:r>
            <a:r>
              <a:rPr lang="en-US" sz="1400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некоторых популяциях (этнических группах) и сравнение популяций (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Примечание: 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400" dirty="0" err="1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Табиханова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Л.Э.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др. Полиморфизм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генов липидного обмена в некоторых популяциях Южной и Восточной Сибири. </a:t>
            </a:r>
            <a:r>
              <a:rPr lang="ru-RU" sz="1400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Вавиловский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журнал генетики и селекции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2019;23(8):1011-1019. DOI 10.18699/VJ19.578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**</a:t>
            </a:r>
            <a:r>
              <a:rPr lang="en-US" sz="14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1000 Genomes Project Consortium. An integrated map of genetic variation from 1,092 human genomes. Nature. 2012;491(7422):56-65. DOI 10.1038/nature11632.</a:t>
            </a: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1400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308588692"/>
              </p:ext>
            </p:extLst>
          </p:nvPr>
        </p:nvGraphicFramePr>
        <p:xfrm>
          <a:off x="800100" y="1322615"/>
          <a:ext cx="10515600" cy="5447263"/>
        </p:xfrm>
        <a:graphic>
          <a:graphicData uri="http://schemas.openxmlformats.org/drawingml/2006/table">
            <a:tbl>
              <a:tblPr firstRow="1" firstCol="1" bandRow="1"/>
              <a:tblGrid>
                <a:gridCol w="1366317"/>
                <a:gridCol w="762171"/>
                <a:gridCol w="1225494"/>
                <a:gridCol w="1022319"/>
                <a:gridCol w="1023396"/>
                <a:gridCol w="1023396"/>
                <a:gridCol w="1022319"/>
                <a:gridCol w="1023396"/>
                <a:gridCol w="1023396"/>
                <a:gridCol w="1023396"/>
              </a:tblGrid>
              <a:tr h="456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Популяция/этническая группа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N, </a:t>
                      </a: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человек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частота </a:t>
                      </a:r>
                      <a:r>
                        <a:rPr lang="en-US" sz="14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CETP</a:t>
                      </a:r>
                      <a:r>
                        <a:rPr lang="ru-RU" sz="1400" i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1264G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%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якуты Нюрб. ул.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якуты У-</a:t>
                      </a:r>
                      <a:r>
                        <a:rPr lang="ru-RU" sz="1400" dirty="0" err="1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Алд</a:t>
                      </a: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. ул.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долганы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нганасаны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тувинцы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казахи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русские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4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якуты Нюрб. улус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0,312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0,37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0,469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3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якуты </a:t>
                      </a:r>
                      <a:r>
                        <a:rPr lang="ru-RU" sz="1400" dirty="0" err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Усть-Алданский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улус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0,326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0,978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0,823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долганы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21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0,151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0,003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r>
                        <a:rPr lang="en-US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нганасаны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35,6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0,059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0,326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0,293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тувинцы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48,5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07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казахи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31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0,37</a:t>
                      </a:r>
                      <a:r>
                        <a:rPr lang="en-US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0,978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r>
                        <a:rPr lang="en-US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0,293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4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0,918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40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русские Восточной Сибири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0,469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0,823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</a:t>
                      </a:r>
                      <a:r>
                        <a:rPr lang="en-US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0,21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0,91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восточные 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буряты*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0,027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0,162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0,692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0,147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0,102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5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западные 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буряты*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0,12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0,644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0,56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0,577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0,439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298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 smtClean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телеуты</a:t>
                      </a:r>
                      <a:r>
                        <a:rPr lang="ru-RU" sz="1400" dirty="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*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0,951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0,255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0,140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0,038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0,315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0,406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203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китайцы </a:t>
                      </a:r>
                      <a:r>
                        <a:rPr lang="ru-RU" sz="1400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хань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Пекин, Китай **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47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0,007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0,886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138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англичане </a:t>
                      </a: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 шотландцы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**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29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0,686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0,689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0,046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0,206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p&lt;0,001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0,76</a:t>
                      </a:r>
                      <a:r>
                        <a:rPr lang="en-US" sz="1400">
                          <a:solidFill>
                            <a:srgbClr val="333333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0,895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7208" marR="5720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8572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14401" y="919801"/>
            <a:ext cx="10711542" cy="4525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800"/>
              </a:spcAft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Показано, что тувинцы имеют статистически значимо повышенную частоту варианта, приближенную к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популяциям Восточной Азии. Долганы минимальной встречаемостью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1264</a:t>
            </a:r>
            <a:r>
              <a:rPr lang="en-US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статистически значимо отличаются от всех, за исключением якутов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Нюрбинского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улуса 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телеутов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Остальные выборки не продемонстрировали достоверных отличий от европейцев, однако, имеют значимо пониженные показатели, по сравнению с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группами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Восточной Азии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Заключение. </a:t>
            </a:r>
          </a:p>
          <a:p>
            <a:pPr lvl="0" algn="just"/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настоящей работе изучены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этнические особенности в распределении частоты варианта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CETP 1264G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сибирских популяциях якутов, долган, нганасан, тувинцев, казахов и русских.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Повышенная частота варианта </a:t>
            </a:r>
            <a:r>
              <a:rPr lang="ru-RU" sz="2000" i="1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CETP 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1264</a:t>
            </a:r>
            <a:r>
              <a:rPr lang="en-US" sz="2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</a:t>
            </a:r>
            <a:r>
              <a:rPr lang="en-US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 тувинцев, вероятно, связана с адаптацией к резко континентальному климату, потреблению животной </a:t>
            </a:r>
            <a:r>
              <a:rPr lang="ru-RU" sz="2000" dirty="0" smtClean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пищи </a:t>
            </a:r>
            <a:r>
              <a:rPr lang="ru-RU" sz="2000" dirty="0">
                <a:solidFill>
                  <a:srgbClr val="333333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позволяет предположить меньшую подверженность тувинцев атеросклерозу.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Экстремально низкое значение частоты</a:t>
            </a:r>
            <a:r>
              <a:rPr lang="ru-RU" sz="2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1264</a:t>
            </a:r>
            <a:r>
              <a:rPr lang="en-US" sz="2000" i="1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группе долган,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вероятно,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связанное с факторами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микроэволюции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может свидетельствовать о б</a:t>
            </a:r>
            <a:r>
              <a:rPr lang="ru-RU" sz="2000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льшем риске у них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атеросклероза и других </a:t>
            </a:r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метаболических 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нарушений.</a:t>
            </a: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07000"/>
              </a:lnSpc>
              <a:spcAft>
                <a:spcPts val="800"/>
              </a:spcAft>
            </a:pPr>
            <a:endParaRPr lang="ru-RU" sz="2000" dirty="0">
              <a:solidFill>
                <a:prstClr val="black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25764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1739</TotalTime>
  <Words>734</Words>
  <Application>Microsoft Office PowerPoint</Application>
  <PresentationFormat>Широкоэкранный</PresentationFormat>
  <Paragraphs>197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Полиморфизм гена CETP в сибирских популяциях.</vt:lpstr>
      <vt:lpstr>Презентация PowerPoint</vt:lpstr>
      <vt:lpstr>   Таблица 1. Распределение генотипов CETP (G1264A, rs5882) в сибирских выборках  </vt:lpstr>
      <vt:lpstr>Таблица 2.  Частота аллеля CETP 1264G в некоторых популяциях (этнических группах) и сравнение популяций (p-value) Примечание: * Табиханова Л.Э. и др. Полиморфизм генов липидного обмена в некоторых популяциях Южной и Восточной Сибири. Вавиловский журнал генетики и селекции. 2019;23(8):1011-1019. DOI 10.18699/VJ19.578 **The 1000 Genomes Project Consortium. An integrated map of genetic variation from 1,092 human genomes. Nature. 2012;491(7422):56-65. DOI 10.1038/nature11632.  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ЧАСТОТА АЛЛЕЛЯ IL6 -174G, АССОЦИИРОВАННОГО С РИСКОМ САХАРНОГО ДИАБЕТА 2 ТИПА, У КАЗАХОВ АЛТАЯ И НГАНАСАН</dc:title>
  <dc:creator>common</dc:creator>
  <cp:lastModifiedBy>common</cp:lastModifiedBy>
  <cp:revision>37</cp:revision>
  <dcterms:created xsi:type="dcterms:W3CDTF">2025-04-14T06:57:53Z</dcterms:created>
  <dcterms:modified xsi:type="dcterms:W3CDTF">2025-04-17T07:05:11Z</dcterms:modified>
</cp:coreProperties>
</file>